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5" r:id="rId10"/>
    <p:sldId id="267" r:id="rId11"/>
    <p:sldId id="268" r:id="rId12"/>
    <p:sldId id="266" r:id="rId13"/>
    <p:sldId id="291" r:id="rId14"/>
    <p:sldId id="269" r:id="rId15"/>
    <p:sldId id="270" r:id="rId16"/>
    <p:sldId id="286" r:id="rId17"/>
    <p:sldId id="287" r:id="rId18"/>
    <p:sldId id="271" r:id="rId19"/>
    <p:sldId id="272" r:id="rId20"/>
    <p:sldId id="273" r:id="rId21"/>
    <p:sldId id="274" r:id="rId22"/>
    <p:sldId id="275" r:id="rId23"/>
    <p:sldId id="276" r:id="rId24"/>
    <p:sldId id="279" r:id="rId25"/>
    <p:sldId id="277" r:id="rId26"/>
    <p:sldId id="278" r:id="rId27"/>
    <p:sldId id="280" r:id="rId28"/>
    <p:sldId id="281" r:id="rId29"/>
    <p:sldId id="282" r:id="rId30"/>
    <p:sldId id="288" r:id="rId31"/>
    <p:sldId id="290" r:id="rId32"/>
    <p:sldId id="283" r:id="rId33"/>
    <p:sldId id="284" r:id="rId34"/>
    <p:sldId id="285" r:id="rId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3B5A"/>
    <a:srgbClr val="26E2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635" autoAdjust="0"/>
  </p:normalViewPr>
  <p:slideViewPr>
    <p:cSldViewPr snapToGrid="0">
      <p:cViewPr varScale="1">
        <p:scale>
          <a:sx n="79" d="100"/>
          <a:sy n="79" d="100"/>
        </p:scale>
        <p:origin x="3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E39BB-79FE-4B7F-97FA-E7D967488946}" type="datetimeFigureOut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C4BE2-3199-4AFF-83A9-833C2D71DF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207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C4BE2-3199-4AFF-83A9-833C2D71DF8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103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Trudy sends a numerous of requests and get a numerous of frames from AP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Trudy knows c (encrypted data), d (plain text)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Trudy can calculate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Trudy sends a numerous of requests and get a numerous of frames from AP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Trudy knows c (encrypted data), d (plain text)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Trudy can calculate </a:t>
                </a:r>
                <a:r>
                  <a:rPr lang="en-US" altLang="zh-TW" i="0">
                    <a:latin typeface="Cambria Math" panose="02040503050406030204" pitchFamily="18" charset="0"/>
                  </a:rPr>
                  <a:t>〖</a:t>
                </a:r>
                <a:r>
                  <a:rPr lang="en-US" altLang="zh-TW" b="0" i="0">
                    <a:latin typeface="Cambria Math" panose="02040503050406030204" pitchFamily="18" charset="0"/>
                  </a:rPr>
                  <a:t>𝐾_𝑖〗^𝐼𝑉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C4BE2-3199-4AFF-83A9-833C2D71DF8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084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C4BE2-3199-4AFF-83A9-833C2D71DF8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049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表示使用</a:t>
            </a:r>
            <a:r>
              <a:rPr lang="en-US" altLang="zh-CN" dirty="0" err="1"/>
              <a:t>aireplay</a:t>
            </a:r>
            <a:r>
              <a:rPr lang="en-US" altLang="zh-CN" dirty="0"/>
              <a:t>-ng</a:t>
            </a:r>
            <a:r>
              <a:rPr lang="zh-CN" altLang="en-US" dirty="0"/>
              <a:t>的第三种攻击模式，</a:t>
            </a:r>
            <a:r>
              <a:rPr lang="en-US" altLang="zh-CN" dirty="0"/>
              <a:t>ARP-request </a:t>
            </a:r>
            <a:r>
              <a:rPr lang="zh-CN" altLang="en-US" dirty="0"/>
              <a:t>注入攻击模式，当抓取到一个</a:t>
            </a:r>
            <a:r>
              <a:rPr lang="en-US" altLang="zh-CN" dirty="0"/>
              <a:t>ARP</a:t>
            </a:r>
            <a:r>
              <a:rPr lang="zh-CN" altLang="en-US" dirty="0"/>
              <a:t>请求包的时候对它进行重放</a:t>
            </a:r>
            <a:r>
              <a:rPr lang="en-US" altLang="zh-CN" dirty="0"/>
              <a:t>,WEP</a:t>
            </a:r>
            <a:r>
              <a:rPr lang="zh-CN" altLang="en-US" dirty="0"/>
              <a:t>体系的</a:t>
            </a:r>
            <a:r>
              <a:rPr lang="en-US" altLang="zh-CN" dirty="0"/>
              <a:t>AP</a:t>
            </a:r>
            <a:r>
              <a:rPr lang="zh-CN" altLang="en-US" dirty="0"/>
              <a:t>会对重放的</a:t>
            </a:r>
            <a:r>
              <a:rPr lang="en-US" altLang="zh-CN" dirty="0"/>
              <a:t>ARP</a:t>
            </a:r>
            <a:r>
              <a:rPr lang="zh-CN" altLang="en-US" dirty="0"/>
              <a:t>请求包进行应答。当</a:t>
            </a:r>
            <a:r>
              <a:rPr lang="en-US" altLang="zh-CN" dirty="0"/>
              <a:t>AP</a:t>
            </a:r>
            <a:r>
              <a:rPr lang="zh-CN" altLang="en-US" dirty="0"/>
              <a:t>存在合法的客户端连接的时候，少量数据就可产生有效的</a:t>
            </a:r>
            <a:r>
              <a:rPr lang="en-US" altLang="zh-CN" dirty="0"/>
              <a:t>ARP-request</a:t>
            </a:r>
            <a:r>
              <a:rPr lang="zh-CN" altLang="en-US" dirty="0"/>
              <a:t>；如果没有合法客户端与</a:t>
            </a:r>
            <a:r>
              <a:rPr lang="en-US" altLang="zh-CN" dirty="0"/>
              <a:t>AP</a:t>
            </a:r>
            <a:r>
              <a:rPr lang="zh-CN" altLang="en-US" dirty="0"/>
              <a:t>相连，就无法得到</a:t>
            </a:r>
            <a:r>
              <a:rPr lang="en-US" altLang="zh-CN" dirty="0"/>
              <a:t>ARP-request</a:t>
            </a:r>
            <a:r>
              <a:rPr lang="zh-CN" altLang="en-US" dirty="0"/>
              <a:t>，则这种攻击方式就会失败。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C4BE2-3199-4AFF-83A9-833C2D71DF8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53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Deautenticate</a:t>
            </a:r>
            <a:r>
              <a:rPr lang="en-US" altLang="zh-CN" dirty="0"/>
              <a:t> </a:t>
            </a:r>
            <a:r>
              <a:rPr lang="zh-CN" altLang="en-US" dirty="0"/>
              <a:t>冲突模式，伪造一个</a:t>
            </a:r>
            <a:r>
              <a:rPr lang="en-US" altLang="zh-CN" dirty="0" err="1"/>
              <a:t>disassocate</a:t>
            </a:r>
            <a:r>
              <a:rPr lang="zh-CN" altLang="en-US" dirty="0"/>
              <a:t>包</a:t>
            </a:r>
            <a:r>
              <a:rPr lang="en-US" altLang="zh-CN" dirty="0"/>
              <a:t>,</a:t>
            </a:r>
            <a:r>
              <a:rPr lang="zh-CN" altLang="en-US" dirty="0"/>
              <a:t>让客户端与</a:t>
            </a:r>
            <a:r>
              <a:rPr lang="en-US" altLang="zh-CN" dirty="0"/>
              <a:t>AP</a:t>
            </a:r>
            <a:r>
              <a:rPr lang="zh-CN" altLang="en-US" dirty="0"/>
              <a:t>失去连接，之后客户端会重新连接</a:t>
            </a:r>
            <a:r>
              <a:rPr lang="en-US" altLang="zh-CN" dirty="0"/>
              <a:t>AP</a:t>
            </a:r>
            <a:r>
              <a:rPr lang="zh-CN" altLang="en-US" dirty="0"/>
              <a:t>（说直白点就是把你连接到</a:t>
            </a:r>
            <a:r>
              <a:rPr lang="en-US" altLang="zh-CN" dirty="0" err="1"/>
              <a:t>wifi</a:t>
            </a:r>
            <a:r>
              <a:rPr lang="zh-CN" altLang="en-US" dirty="0"/>
              <a:t>的手机、电脑之类的打掉线，然后这些设备会自动去重新连接</a:t>
            </a:r>
            <a:r>
              <a:rPr lang="en-US" altLang="zh-CN" dirty="0"/>
              <a:t>WIFI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通过重新连接过程我们可以获取到</a:t>
            </a:r>
            <a:r>
              <a:rPr lang="en-US" altLang="zh-CN" dirty="0"/>
              <a:t>ARP</a:t>
            </a:r>
            <a:r>
              <a:rPr lang="zh-CN" altLang="en-US" dirty="0"/>
              <a:t>数据包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C4BE2-3199-4AFF-83A9-833C2D71DF8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507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C4BE2-3199-4AFF-83A9-833C2D71DF8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138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C4BE2-3199-4AFF-83A9-833C2D71DF8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98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7129FC-1466-4B7E-AB33-BD0B796BD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6EE1475-80C4-4F37-BAA3-DC5BC2DE6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DF3C60-A48E-44A5-B7C9-E15B6F0E0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81F51-CF1A-4958-8448-D77943B23209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777F8F-275A-44C3-B67D-3B3DD3217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C71BA6-C4DA-4D7E-9D78-AAAB705E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n-lt"/>
              </a:defRPr>
            </a:lvl1pPr>
          </a:lstStyle>
          <a:p>
            <a:r>
              <a:rPr lang="en-US" altLang="zh-TW" dirty="0"/>
              <a:t>p.</a:t>
            </a:r>
            <a:fld id="{0D4A93BA-06E8-44EB-BD68-84F26304DF1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740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00DD4A-4623-404C-BD5D-92FCA30F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7CF9F17-A245-4AA5-8FBA-E3C06FDCC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A2E7D3-8CB0-40BB-9EF6-6B4FB56A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B41C2-ED4D-407D-A921-2A4FF1FA1E9F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DADA1D-9636-40CD-A72F-5C47530E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9DB2C8-589F-4DFD-AF51-DC063017F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4A93BA-06E8-44EB-BD68-84F26304DF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4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C3035D-8AD6-4999-A9C2-8E64C12BFE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7885266-A505-4EC6-966C-64F287D99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663946-20C8-47DE-8354-E423D89D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5492-4A75-49AB-923B-B25AE1E91780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A7CB70-1847-4A5E-A977-E7A2F82F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8F27D2-14DB-4167-9BB7-A3E9E20C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4A93BA-06E8-44EB-BD68-84F26304DF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71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14BCEE-03D2-4A6A-9457-CE1BFA8F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2CDC19-8C33-4DA4-92DF-5B9EA28A4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46C525-B0B8-4D6C-9834-DFBB7C39B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F5C0-7264-42A9-B195-391E5F469D55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E18388-38A6-4A95-8EEE-F032571FB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80B7EB-1DDC-4196-9EA1-44CC5D9A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p.</a:t>
            </a:r>
            <a:fld id="{0D4A93BA-06E8-44EB-BD68-84F26304DF1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11410BC-18F4-462B-A483-D6A571EA44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69" y="230188"/>
            <a:ext cx="1162661" cy="1162661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05F7FD6-AAE5-421C-A994-D906A8AA6FD0}"/>
              </a:ext>
            </a:extLst>
          </p:cNvPr>
          <p:cNvCxnSpPr>
            <a:cxnSpLocks/>
          </p:cNvCxnSpPr>
          <p:nvPr userDrawn="1"/>
        </p:nvCxnSpPr>
        <p:spPr>
          <a:xfrm>
            <a:off x="486507" y="1690688"/>
            <a:ext cx="11218985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00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BF2F2-5466-4F7C-9BF8-2DB572CA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9FDBB5-5AE5-4F2E-8EB2-4CAC6D602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F3DEBD-8B5A-42FE-9533-C0F4E2FD3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7FB5-4986-4C7B-BFB1-CE5BB01D5341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0B4728-1961-4201-9086-7DE5EC41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321A47-397A-4A9D-B65D-ECD466FD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p.</a:t>
            </a:r>
            <a:fld id="{0D4A93BA-06E8-44EB-BD68-84F26304DF1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454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AED738-E901-4FDD-A9F1-E84FF8D9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23A2DF-BC2D-44FD-A970-7902D0D65B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742F9A0-D9DE-4388-B775-83771FF59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77EFDB4-7992-47DF-90CC-BB1E51B2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CFE5-B38D-4BAD-9EA2-49297E1624FD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ADEA73-CF39-4F59-A9C1-BE1A77CA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9156A3-544D-410B-AC93-3D472AEF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4A93BA-06E8-44EB-BD68-84F26304DF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55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CFFE3-25EF-4E90-A3A8-1A77F2B25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30C9AA-DD1C-451F-8F25-9A7FACDFC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A3B95F-90EA-47C1-A5D4-071815F83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93E658C-35B5-48E9-89F7-ED482039B2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CE55273-5F68-4488-A895-1E57E30898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73FE9E7-9505-44C8-9054-0A0757235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2791-AB03-4620-B8D3-84AC9EF6966F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AA5B7A5-8B30-401E-BC9A-A18FC090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B6FC8D6-7381-4122-9D9F-A8F73C6B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4A93BA-06E8-44EB-BD68-84F26304DF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3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558786-ABDC-451C-B201-6258D4B0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4474740-32AF-4444-90E9-EE80067A6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3A1E-3A53-4A3E-8735-38F5CD6B1016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5F9FB7F-C243-456A-B7D0-C30EA129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97EAF-336C-4DB9-9DE5-82F9EBA0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4A93BA-06E8-44EB-BD68-84F26304DF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0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00E8BBC-FFB5-44AE-8D3A-1ACA1FD70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36E84-5CBB-45C2-AF46-69DFC95CBB66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F964EA6-1674-471F-9E09-915160BF1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DBB843-629D-45F9-BFD6-57A415B5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4A93BA-06E8-44EB-BD68-84F26304DF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053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707559-E993-4E67-938D-308720F57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528BBE-F73D-42B3-AF3F-705726753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37DEE34-0212-4F98-AAD4-7095A13A8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46F129-FB3C-42B9-8CC7-E934A3086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E5BA-B786-446D-8948-D2465DC1636E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3B3BA29-7D0D-47E1-BF7A-82A823D95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0E48C07-4AE3-41EC-86CF-5E9AA0581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4A93BA-06E8-44EB-BD68-84F26304DF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42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70CCE0-8D36-4634-9492-85FA0DA9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976B86B-D22C-4126-8A28-2C82CD9452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82DD63-FD7F-4D7C-A51F-0F695F0DE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4BA154-ED21-444C-9D0E-93AB5306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3C2FD-A2F0-4FD7-8F14-A48B6B231501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3625EB-E950-434F-81D4-DCD9954A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D57AC7-A3EB-4FEC-8E19-97ADFA1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4A93BA-06E8-44EB-BD68-84F26304DF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9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A814A87F-FA90-4FB9-ABAF-C52C6B8257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Diffused/>
                    </a14:imgEffect>
                    <a14:imgEffect>
                      <a14:brightnessContrast bright="-1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5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CE29FD1-CBF6-46D7-B7A7-E3CF7F69E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84CF695-0DAF-4B9D-83BB-9783D56DC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216C88-3CE6-49FB-9EA0-23CB549B3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42A12-C914-4E7A-9079-472D951B199B}" type="datetime1">
              <a:rPr lang="zh-TW" altLang="en-US" smtClean="0"/>
              <a:t>2020/12/23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0C9A48-A5F2-47E6-81FC-7AE885D62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86EBD0A-46EE-430B-885C-8B36CF3D9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altLang="zh-TW" dirty="0"/>
              <a:t>p.</a:t>
            </a:r>
            <a:fld id="{438B5340-41F2-45EA-8730-7005351B97F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15235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8C740F-57DE-4070-86CC-F0DD4CFBB1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今晚的</a:t>
            </a:r>
            <a:r>
              <a:rPr lang="en-US" altLang="zh-TW" b="1" dirty="0" err="1"/>
              <a:t>WiFi</a:t>
            </a:r>
            <a:r>
              <a:rPr lang="zh-TW" altLang="en-US" b="1" dirty="0"/>
              <a:t>有點喧囂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B1DAB8E-4E65-4460-9574-281B860EBD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有關</a:t>
            </a:r>
            <a:r>
              <a:rPr lang="en-US" altLang="zh-TW" dirty="0" err="1"/>
              <a:t>WiFi</a:t>
            </a:r>
            <a:r>
              <a:rPr lang="zh-TW" altLang="en-US" dirty="0"/>
              <a:t>加密協定的兩三事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FCE6F0-598B-473E-87C8-5C8D29CC8F63}"/>
              </a:ext>
            </a:extLst>
          </p:cNvPr>
          <p:cNvSpPr/>
          <p:nvPr/>
        </p:nvSpPr>
        <p:spPr>
          <a:xfrm>
            <a:off x="5144778" y="4559786"/>
            <a:ext cx="1902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By 游庭瑋 廖柏丞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E3BD26-25C5-4B55-9CC0-C1AD00909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6" y="157904"/>
            <a:ext cx="4294980" cy="21582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85555B7-11E9-48AD-8ADA-DBCD4721B8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926" y="4744452"/>
            <a:ext cx="1258650" cy="1258650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FB9569B-9F4E-4F3E-A0C4-EBB27782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p.</a:t>
            </a:r>
            <a:fld id="{0D4A93BA-06E8-44EB-BD68-84F26304DF10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830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73E9F-9CF5-4D83-BFFA-D5C239ABC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Moreover…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518FF20-67A3-45ED-8EAD-414A942B71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Recall that:</a:t>
                </a:r>
                <a:br>
                  <a:rPr lang="en-US" altLang="zh-TW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r>
                  <a:rPr lang="en-US" altLang="zh-TW" dirty="0"/>
                  <a:t>Magic happened:</a:t>
                </a:r>
              </a:p>
              <a:p>
                <a:pPr marL="0" indent="0">
                  <a:buNone/>
                </a:pPr>
                <a:br>
                  <a:rPr lang="en-US" altLang="zh-TW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𝐼𝑉</m:t>
                              </m:r>
                            </m:sup>
                          </m:sSup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⊕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br>
                  <a:rPr lang="en-US" altLang="zh-TW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sup>
                      </m:sSup>
                    </m:oMath>
                  </m:oMathPara>
                </a14:m>
                <a:br>
                  <a:rPr lang="en-US" altLang="zh-TW" dirty="0"/>
                </a:b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518FF20-67A3-45ED-8EAD-414A942B7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A14562-8C85-443D-A530-5F8E9C24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01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E7CEB-A192-4F81-A13D-9B873A1F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Moreover…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EDD7228-2F39-4C25-B1D4-9D48B1517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If anybody sends/receives frames to/from AP, and the IV in the frame has appeared in the past, Trudy can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When Trudy knows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p>
                  </m:oMath>
                </a14:m>
                <a:r>
                  <a:rPr lang="en-US" altLang="zh-TW" dirty="0"/>
                  <a:t>, she or he knows plain text because:</a:t>
                </a:r>
                <a:br>
                  <a:rPr lang="en-US" altLang="zh-TW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sup>
                    </m:sSup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EDD7228-2F39-4C25-B1D4-9D48B1517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8E0BB8-4365-40FF-976F-18399525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417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20194-27D2-406D-A608-9C6EF2FC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Consider that…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2480EC-711F-42D8-8477-47F05F7B7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1AB863-F489-4EBB-AC42-2CF34D8FB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902" y="4089046"/>
            <a:ext cx="1274326" cy="127432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9524E9A-8536-42D1-B449-BB1F9DCCEB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2834"/>
          <a:stretch/>
        </p:blipFill>
        <p:spPr>
          <a:xfrm>
            <a:off x="2086985" y="4102127"/>
            <a:ext cx="1519951" cy="160992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561A645-94DE-4FC4-8968-0CD18B3D84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345" y="1662429"/>
            <a:ext cx="988162" cy="1274326"/>
          </a:xfrm>
          <a:prstGeom prst="rect">
            <a:avLst/>
          </a:prstGeom>
        </p:spPr>
      </p:pic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BE73D3C1-152E-478B-9B88-75AC57EE68A2}"/>
              </a:ext>
            </a:extLst>
          </p:cNvPr>
          <p:cNvSpPr/>
          <p:nvPr/>
        </p:nvSpPr>
        <p:spPr>
          <a:xfrm rot="8542666">
            <a:off x="3532555" y="3183005"/>
            <a:ext cx="1838464" cy="3995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68EFF36-43DD-4D65-8716-E8E48ED53D1C}"/>
              </a:ext>
            </a:extLst>
          </p:cNvPr>
          <p:cNvSpPr txBox="1"/>
          <p:nvPr/>
        </p:nvSpPr>
        <p:spPr>
          <a:xfrm>
            <a:off x="2871497" y="2663397"/>
            <a:ext cx="167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Spoofing</a:t>
            </a:r>
            <a:endParaRPr lang="zh-TW" altLang="en-US" dirty="0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2125493-924D-43BA-9233-0B6F5CAD1AB4}"/>
              </a:ext>
            </a:extLst>
          </p:cNvPr>
          <p:cNvSpPr/>
          <p:nvPr/>
        </p:nvSpPr>
        <p:spPr>
          <a:xfrm rot="10800000">
            <a:off x="3915233" y="4859665"/>
            <a:ext cx="4066162" cy="3995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8EA254F-13F9-44FB-AD4E-755867EBCF84}"/>
              </a:ext>
            </a:extLst>
          </p:cNvPr>
          <p:cNvSpPr txBox="1"/>
          <p:nvPr/>
        </p:nvSpPr>
        <p:spPr>
          <a:xfrm>
            <a:off x="5455345" y="5346507"/>
            <a:ext cx="128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Spoofing</a:t>
            </a:r>
            <a:endParaRPr lang="zh-TW" altLang="en-US" dirty="0"/>
          </a:p>
        </p:txBody>
      </p:sp>
      <p:sp>
        <p:nvSpPr>
          <p:cNvPr id="21" name="爆炸: 八角 20">
            <a:extLst>
              <a:ext uri="{FF2B5EF4-FFF2-40B4-BE49-F238E27FC236}">
                <a16:creationId xmlns:a16="http://schemas.microsoft.com/office/drawing/2014/main" id="{50277FDB-2332-40BE-9F1F-AAAE540AF129}"/>
              </a:ext>
            </a:extLst>
          </p:cNvPr>
          <p:cNvSpPr/>
          <p:nvPr/>
        </p:nvSpPr>
        <p:spPr>
          <a:xfrm>
            <a:off x="466681" y="2936755"/>
            <a:ext cx="2586319" cy="1506789"/>
          </a:xfrm>
          <a:prstGeom prst="irregularSeal1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Got frames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454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20194-27D2-406D-A608-9C6EF2FC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Moreover…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2480EC-711F-42D8-8477-47F05F7B7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1AB863-F489-4EBB-AC42-2CF34D8FB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902" y="4089046"/>
            <a:ext cx="1274326" cy="127432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9524E9A-8536-42D1-B449-BB1F9DCCEB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2834"/>
          <a:stretch/>
        </p:blipFill>
        <p:spPr>
          <a:xfrm>
            <a:off x="2077561" y="3921245"/>
            <a:ext cx="1519951" cy="160992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561A645-94DE-4FC4-8968-0CD18B3D84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345" y="1662429"/>
            <a:ext cx="988162" cy="1274326"/>
          </a:xfrm>
          <a:prstGeom prst="rect">
            <a:avLst/>
          </a:prstGeom>
        </p:spPr>
      </p:pic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BE73D3C1-152E-478B-9B88-75AC57EE68A2}"/>
              </a:ext>
            </a:extLst>
          </p:cNvPr>
          <p:cNvSpPr/>
          <p:nvPr/>
        </p:nvSpPr>
        <p:spPr>
          <a:xfrm rot="19141043">
            <a:off x="3532555" y="3183005"/>
            <a:ext cx="1838464" cy="3995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68EFF36-43DD-4D65-8716-E8E48ED53D1C}"/>
              </a:ext>
            </a:extLst>
          </p:cNvPr>
          <p:cNvSpPr txBox="1"/>
          <p:nvPr/>
        </p:nvSpPr>
        <p:spPr>
          <a:xfrm>
            <a:off x="2155069" y="2407665"/>
            <a:ext cx="2586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ARP request replay</a:t>
            </a:r>
          </a:p>
          <a:p>
            <a:pPr algn="ctr"/>
            <a:r>
              <a:rPr lang="en-US" altLang="zh-TW" dirty="0"/>
              <a:t>(broadcast)</a:t>
            </a:r>
            <a:endParaRPr lang="zh-TW" altLang="en-US" dirty="0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2125493-924D-43BA-9233-0B6F5CAD1AB4}"/>
              </a:ext>
            </a:extLst>
          </p:cNvPr>
          <p:cNvSpPr/>
          <p:nvPr/>
        </p:nvSpPr>
        <p:spPr>
          <a:xfrm>
            <a:off x="3915233" y="4859665"/>
            <a:ext cx="4066162" cy="3995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8EA254F-13F9-44FB-AD4E-755867EBCF84}"/>
              </a:ext>
            </a:extLst>
          </p:cNvPr>
          <p:cNvSpPr txBox="1"/>
          <p:nvPr/>
        </p:nvSpPr>
        <p:spPr>
          <a:xfrm>
            <a:off x="4645823" y="5409629"/>
            <a:ext cx="278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ARP request replay</a:t>
            </a:r>
          </a:p>
          <a:p>
            <a:pPr algn="ctr"/>
            <a:r>
              <a:rPr lang="en-US" altLang="zh-TW" dirty="0"/>
              <a:t>(broadcast)</a:t>
            </a:r>
            <a:endParaRPr lang="zh-TW" altLang="en-US" dirty="0"/>
          </a:p>
        </p:txBody>
      </p:sp>
      <p:sp>
        <p:nvSpPr>
          <p:cNvPr id="21" name="爆炸: 八角 20">
            <a:extLst>
              <a:ext uri="{FF2B5EF4-FFF2-40B4-BE49-F238E27FC236}">
                <a16:creationId xmlns:a16="http://schemas.microsoft.com/office/drawing/2014/main" id="{50277FDB-2332-40BE-9F1F-AAAE540AF129}"/>
              </a:ext>
            </a:extLst>
          </p:cNvPr>
          <p:cNvSpPr/>
          <p:nvPr/>
        </p:nvSpPr>
        <p:spPr>
          <a:xfrm>
            <a:off x="11997" y="2200325"/>
            <a:ext cx="4000527" cy="2594418"/>
          </a:xfrm>
          <a:prstGeom prst="irregularSeal1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Got a lot of frames and different IVs!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026B44D-424B-4C09-A196-FBE5DC38DB6D}"/>
              </a:ext>
            </a:extLst>
          </p:cNvPr>
          <p:cNvSpPr txBox="1"/>
          <p:nvPr/>
        </p:nvSpPr>
        <p:spPr>
          <a:xfrm>
            <a:off x="7457719" y="1998335"/>
            <a:ext cx="3896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NOTE: ARP request will force AP to change IVs</a:t>
            </a:r>
            <a:endParaRPr lang="zh-TW" altLang="en-US" sz="2400" b="1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68DEA4E1-51A3-4991-BA85-85F56967DB8F}"/>
              </a:ext>
            </a:extLst>
          </p:cNvPr>
          <p:cNvSpPr/>
          <p:nvPr/>
        </p:nvSpPr>
        <p:spPr>
          <a:xfrm>
            <a:off x="5016534" y="2963012"/>
            <a:ext cx="2278124" cy="10690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ARP request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379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2.29167E-6 -3.7037E-6 C -0.00365 -3.7037E-6 -0.00716 0.00024 -0.01055 0.00047 C -0.0155 0.00093 -0.02084 0.00093 -0.02565 0.00162 C -0.02696 0.00162 -0.02787 0.00232 -0.02917 0.00255 C -0.03477 0.00324 -0.04037 0.00324 -0.04571 0.00371 C -0.04805 0.00394 -0.05026 0.00417 -0.05248 0.00463 C -0.06992 0.0088 -0.04844 0.0051 -0.06576 0.00811 C -0.08294 0.01436 -0.05703 0.0051 -0.07891 0.01088 C -0.08164 0.01158 -0.08425 0.01297 -0.08672 0.01389 C -0.09089 0.01806 -0.08685 0.01482 -0.09336 0.01736 C -0.10365 0.02061 -0.09102 0.01806 -0.10456 0.02014 C -0.1069 0.0213 -0.10912 0.02223 -0.11107 0.02338 C -0.11485 0.02547 -0.11459 0.02616 -0.11901 0.02732 C -0.12175 0.02824 -0.12487 0.02894 -0.12761 0.0294 C -0.12995 0.03056 -0.13229 0.03172 -0.13451 0.03287 C -0.14414 0.03635 -0.13867 0.03264 -0.14883 0.03889 C -0.15169 0.04074 -0.15469 0.04306 -0.15755 0.04514 C -0.15873 0.04561 -0.16003 0.0463 -0.16107 0.04699 C -0.16159 0.04769 -0.1625 0.04861 -0.16315 0.04931 C -0.16537 0.05116 -0.16771 0.05278 -0.16979 0.0544 C -0.17071 0.05486 -0.17123 0.05579 -0.17214 0.05625 C -0.17683 0.06019 -0.17904 0.0588 -0.18308 0.06574 C -0.19063 0.07778 -0.18425 0.06852 -0.19427 0.08033 C -0.19505 0.08125 -0.19544 0.08241 -0.19649 0.08334 C -0.20287 0.09051 -0.1987 0.08195 -0.20742 0.09584 C -0.20964 0.09954 -0.21185 0.10278 -0.21419 0.10625 C -0.21485 0.10741 -0.2155 0.10834 -0.21654 0.10903 C -0.21706 0.11019 -0.2181 0.11111 -0.21862 0.11227 C -0.21927 0.11389 -0.22005 0.11505 -0.22097 0.11644 C -0.22253 0.11922 -0.22344 0.12292 -0.2263 0.12477 C -0.22891 0.12639 -0.23021 0.12662 -0.23203 0.12894 C -0.24154 0.14028 -0.23516 0.13403 -0.24063 0.13936 C -0.24323 0.1463 -0.23972 0.13774 -0.24518 0.14514 C -0.24584 0.1463 -0.24584 0.14746 -0.24636 0.14861 C -0.24727 0.15024 -0.24857 0.15186 -0.24961 0.15371 C -0.25013 0.1551 -0.25039 0.15649 -0.25078 0.15787 C -0.25209 0.16366 -0.25261 0.16968 -0.25404 0.17547 L -0.25638 0.18357 C -0.25664 0.18681 -0.25677 0.19005 -0.25742 0.19283 C -0.25755 0.19422 -0.25834 0.19514 -0.2586 0.1963 C -0.25899 0.19861 -0.25899 0.20093 -0.25951 0.20348 C -0.26107 0.21227 -0.26185 0.21389 -0.26406 0.22199 C -0.26459 0.22338 -0.26459 0.22477 -0.26511 0.22616 C -0.26589 0.22824 -0.26693 0.23033 -0.26732 0.23241 C -0.26836 0.23519 -0.26875 0.23866 -0.26953 0.24167 C -0.27084 0.24699 -0.27175 0.25209 -0.27279 0.25718 C -0.27318 0.2588 -0.27357 0.26065 -0.27422 0.2625 C -0.27474 0.26528 -0.27565 0.26852 -0.2763 0.27153 C -0.27669 0.27408 -0.27669 0.27662 -0.27722 0.27894 C -0.27735 0.2801 -0.27826 0.28079 -0.27839 0.28195 C -0.27904 0.28403 -0.27904 0.28635 -0.27943 0.28843 C -0.28255 0.30417 -0.27839 0.28125 -0.28138 0.29954 L -0.27943 0.32593 " pathEditMode="relative" rAng="0" ptsTypes="AAAAAAAAAAAAAAAAAAAAAAAAAAAAAAAAAAAAAAAAAAAAAAAAAAAAAA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76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mph" presetSubtype="0" fill="hold" grpId="4" nodeType="afterEffect">
                                  <p:stCondLst>
                                    <p:cond delay="3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  <p:bldP spid="21" grpId="0" animBg="1"/>
      <p:bldP spid="4" grpId="4" build="p"/>
      <p:bldP spid="4" grpId="5" build="p"/>
      <p:bldP spid="3" grpId="0" animBg="1"/>
      <p:bldP spid="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260687-4AC4-48D3-864C-5F67988A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Cracking WEP encryption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B313AE-EFEE-451C-8A82-DFFB35CFD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4775"/>
            <a:ext cx="10515600" cy="22164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4800" b="1" dirty="0">
                <a:solidFill>
                  <a:srgbClr val="FF0000"/>
                </a:solidFill>
              </a:rPr>
              <a:t>Warning:</a:t>
            </a:r>
            <a:br>
              <a:rPr lang="en-US" altLang="zh-TW" sz="4800" b="1" dirty="0">
                <a:solidFill>
                  <a:srgbClr val="FF0000"/>
                </a:solidFill>
              </a:rPr>
            </a:br>
            <a:r>
              <a:rPr lang="en-US" altLang="zh-TW" sz="4800" b="1" dirty="0">
                <a:solidFill>
                  <a:srgbClr val="FF0000"/>
                </a:solidFill>
              </a:rPr>
              <a:t>Do not try to crack AP that is not yours. It can be illegal.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F2427A2-3D82-4730-8362-3108E2DB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81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FC6704-E202-4070-AD1C-75BF2EB9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Lab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89A626-EBCC-4AC0-909C-F797D119F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019"/>
            <a:ext cx="10515600" cy="51674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Environments: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Kali Linux with </a:t>
            </a:r>
            <a:r>
              <a:rPr lang="en-US" altLang="zh-TW" dirty="0" err="1"/>
              <a:t>aircrack</a:t>
            </a:r>
            <a:r>
              <a:rPr lang="en-US" altLang="zh-TW" dirty="0"/>
              <a:t>-ng tools</a:t>
            </a:r>
          </a:p>
          <a:p>
            <a:pPr lvl="1">
              <a:lnSpc>
                <a:spcPct val="150000"/>
              </a:lnSpc>
            </a:pPr>
            <a:r>
              <a:rPr lang="en-US" altLang="zh-TW" dirty="0" err="1"/>
              <a:t>WiFi</a:t>
            </a:r>
            <a:r>
              <a:rPr lang="en-US" altLang="zh-TW" dirty="0"/>
              <a:t> Router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 connected device(iPad)</a:t>
            </a:r>
          </a:p>
          <a:p>
            <a:pPr>
              <a:lnSpc>
                <a:spcPct val="150000"/>
              </a:lnSpc>
            </a:pPr>
            <a:r>
              <a:rPr lang="en-US" altLang="zh-TW" dirty="0" err="1"/>
              <a:t>WiFi</a:t>
            </a:r>
            <a:r>
              <a:rPr lang="en-US" altLang="zh-TW" dirty="0"/>
              <a:t> Router Setting: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WEP(128 bits = 104 bits key + 24 bits IV)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Open system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key: 12345678abcde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C9E4C46-ADBD-412C-B5C3-A6CEA83D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716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D871BA-7ED0-402C-AB7F-96E829E0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Steps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E93065-7795-492F-BEEC-47286A7C4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By </a:t>
            </a:r>
            <a:r>
              <a:rPr lang="en-US" altLang="zh-TW" dirty="0" err="1"/>
              <a:t>aircrack</a:t>
            </a:r>
            <a:r>
              <a:rPr lang="en-US" altLang="zh-TW" dirty="0"/>
              <a:t>-ng official documents, following is the step to crack an </a:t>
            </a:r>
            <a:r>
              <a:rPr lang="en-US" altLang="zh-TW" dirty="0" err="1"/>
              <a:t>WiFi</a:t>
            </a:r>
            <a:r>
              <a:rPr lang="en-US" altLang="zh-TW" dirty="0"/>
              <a:t> station with WEP encryption:</a:t>
            </a:r>
          </a:p>
          <a:p>
            <a:endParaRPr lang="en-US" altLang="zh-TW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Start the wireless interface in </a:t>
            </a:r>
            <a:r>
              <a:rPr lang="en-US" altLang="zh-TW" dirty="0">
                <a:solidFill>
                  <a:schemeClr val="accent2"/>
                </a:solidFill>
              </a:rPr>
              <a:t>monitor mode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Test the injection capability(skipped)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Use </a:t>
            </a:r>
            <a:r>
              <a:rPr lang="en-US" altLang="zh-TW" dirty="0" err="1"/>
              <a:t>aireplay</a:t>
            </a:r>
            <a:r>
              <a:rPr lang="en-US" altLang="zh-TW" dirty="0"/>
              <a:t>-ng to do a </a:t>
            </a:r>
            <a:r>
              <a:rPr lang="en-US" altLang="zh-TW" dirty="0">
                <a:solidFill>
                  <a:schemeClr val="accent2"/>
                </a:solidFill>
              </a:rPr>
              <a:t>fake authentication </a:t>
            </a:r>
            <a:r>
              <a:rPr lang="en-US" altLang="zh-TW" dirty="0"/>
              <a:t>with the access point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AC459E-4B43-4E78-B689-B830120D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799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52868E-C8ED-440A-9ACE-05499B4CF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894"/>
            <a:ext cx="10515600" cy="457325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zh-TW" dirty="0"/>
              <a:t>Start </a:t>
            </a:r>
            <a:r>
              <a:rPr lang="en-US" altLang="zh-TW" dirty="0" err="1"/>
              <a:t>airodump</a:t>
            </a:r>
            <a:r>
              <a:rPr lang="en-US" altLang="zh-TW" dirty="0"/>
              <a:t>-ng on AP channel to </a:t>
            </a:r>
            <a:r>
              <a:rPr lang="en-US" altLang="zh-TW" dirty="0">
                <a:solidFill>
                  <a:schemeClr val="accent2"/>
                </a:solidFill>
              </a:rPr>
              <a:t>collect the new unique IVs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zh-TW" dirty="0"/>
              <a:t>Start </a:t>
            </a:r>
            <a:r>
              <a:rPr lang="en-US" altLang="zh-TW" dirty="0" err="1"/>
              <a:t>aireplay</a:t>
            </a:r>
            <a:r>
              <a:rPr lang="en-US" altLang="zh-TW" dirty="0"/>
              <a:t>-ng in </a:t>
            </a:r>
            <a:r>
              <a:rPr lang="en-US" altLang="zh-TW" dirty="0">
                <a:solidFill>
                  <a:schemeClr val="accent2"/>
                </a:solidFill>
              </a:rPr>
              <a:t>ARP request replay </a:t>
            </a:r>
            <a:r>
              <a:rPr lang="en-US" altLang="zh-TW" dirty="0"/>
              <a:t>mode to inject packets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zh-TW" dirty="0"/>
              <a:t>Run </a:t>
            </a:r>
            <a:r>
              <a:rPr lang="en-US" altLang="zh-TW" dirty="0" err="1"/>
              <a:t>aircrack</a:t>
            </a:r>
            <a:r>
              <a:rPr lang="en-US" altLang="zh-TW" dirty="0"/>
              <a:t>-ng to </a:t>
            </a:r>
            <a:r>
              <a:rPr lang="en-US" altLang="zh-TW" dirty="0">
                <a:solidFill>
                  <a:schemeClr val="accent2"/>
                </a:solidFill>
              </a:rPr>
              <a:t>crack key using the IVs collected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9EF089-9D96-452E-A517-DF89D031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51B9B7C-A9B5-403C-BF4A-8FE7043D7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/>
              <a:t>Steps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51422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2B843D-0778-4794-9E5B-292FBA41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Step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EB3C81-2E1C-4223-B591-B9FC2F41D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7887511" cy="723023"/>
          </a:xfrm>
        </p:spPr>
        <p:txBody>
          <a:bodyPr>
            <a:normAutofit/>
          </a:bodyPr>
          <a:lstStyle/>
          <a:p>
            <a:r>
              <a:rPr lang="en-US" altLang="zh-TW" b="1" dirty="0"/>
              <a:t>Open monitor mode and search </a:t>
            </a:r>
            <a:r>
              <a:rPr lang="en-US" altLang="zh-TW" b="1" dirty="0" err="1"/>
              <a:t>bssid</a:t>
            </a:r>
            <a:endParaRPr lang="en-US" altLang="zh-TW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B1C03C-F111-4537-B9B3-744250CC8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45" y="3168015"/>
            <a:ext cx="8612006" cy="2120674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E16362E8-57D9-4390-A63D-F6D9169C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260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40838C5-4B5B-4BE5-9130-146473F01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2E28B5-38F6-4B92-900A-E949C04F9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19" y="200698"/>
            <a:ext cx="6904978" cy="645660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547D558-2762-4D03-AC5A-80DA4950E257}"/>
              </a:ext>
            </a:extLst>
          </p:cNvPr>
          <p:cNvSpPr/>
          <p:nvPr/>
        </p:nvSpPr>
        <p:spPr>
          <a:xfrm>
            <a:off x="2597285" y="4630366"/>
            <a:ext cx="5963055" cy="2140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39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AB1E05-3AC2-41C5-9A3D-53D7BCBD5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Table of contents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FD2825-D254-488C-AC13-00D56195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IEEE 802.11 Encrypt Protocol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WEP encryption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Demo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01E311-9058-4E38-B462-D82897C7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915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005DCE-D310-4456-93A4-6F3852A4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Step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653E8F-2662-4152-B241-3E2FA8913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Select the AP, and start to record frames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B32745-2304-4175-B2C7-297F44EF3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09689"/>
            <a:ext cx="10697738" cy="1122732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9D0C12E5-906B-4154-B6C3-B081D43A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919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B779F04-2469-4689-BE39-FF1703BAA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26F817F-1AE9-406A-8D61-1E7591EC2F5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91" y="165709"/>
            <a:ext cx="8385175" cy="6515100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BFE0917-8B4F-4206-AF16-8B89B1FF7697}"/>
              </a:ext>
            </a:extLst>
          </p:cNvPr>
          <p:cNvSpPr/>
          <p:nvPr/>
        </p:nvSpPr>
        <p:spPr>
          <a:xfrm>
            <a:off x="2140085" y="4717915"/>
            <a:ext cx="7295745" cy="2140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0D6308-0FB7-48DD-8D5E-5C80AB093204}"/>
              </a:ext>
            </a:extLst>
          </p:cNvPr>
          <p:cNvSpPr/>
          <p:nvPr/>
        </p:nvSpPr>
        <p:spPr>
          <a:xfrm>
            <a:off x="2140085" y="5950085"/>
            <a:ext cx="7295745" cy="2140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64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00702C-615D-42F7-A700-8D48C0E02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Step 3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0F77A97-4D8E-44AF-A8D2-9F5EA135A3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Start ARP request injection,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p>
                  </m:oMath>
                </a14:m>
                <a:r>
                  <a:rPr lang="en-US" altLang="zh-TW" dirty="0"/>
                  <a:t>and record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0F77A97-4D8E-44AF-A8D2-9F5EA135A3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93FF278D-F119-4F47-8118-CF9922310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306" y="3429000"/>
            <a:ext cx="9241387" cy="1450359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CACD5DEF-7730-4438-A727-DD41C8B39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537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83FA56-47D4-476A-BAAD-786CE5137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FD1961E-52A1-4382-911C-8DF23F3255F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89" y="365125"/>
            <a:ext cx="8035925" cy="6340475"/>
          </a:xfrm>
        </p:spPr>
      </p:pic>
    </p:spTree>
    <p:extLst>
      <p:ext uri="{BB962C8B-B14F-4D97-AF65-F5344CB8AC3E}">
        <p14:creationId xmlns:p14="http://schemas.microsoft.com/office/powerpoint/2010/main" val="423206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880E1B-2AC5-43E6-8DDE-3F0C431C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D8FF261-675E-4A76-8A57-C73F9EC2D8C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95" y="211137"/>
            <a:ext cx="9293225" cy="6435725"/>
          </a:xfrm>
        </p:spPr>
      </p:pic>
    </p:spTree>
    <p:extLst>
      <p:ext uri="{BB962C8B-B14F-4D97-AF65-F5344CB8AC3E}">
        <p14:creationId xmlns:p14="http://schemas.microsoft.com/office/powerpoint/2010/main" val="190318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43F49B-58DE-49B4-A15B-A09A5522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Step 4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C0CB5-C597-4ACE-9513-6B9A96130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/>
              <a:t>Optional</a:t>
            </a:r>
          </a:p>
          <a:p>
            <a:r>
              <a:rPr lang="en-US" altLang="zh-TW" dirty="0"/>
              <a:t>Create fake disassociate frame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2EE547-7307-4F44-8CBE-2A0899E77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74" y="3162833"/>
            <a:ext cx="9890052" cy="1524554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721F77C6-4B56-4C02-BEA0-577F3405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854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51FD616-B411-41E6-BA08-FB0C68DF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D3313E7-4687-4F41-BA44-EF1BCFEFD7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153987"/>
            <a:ext cx="8096250" cy="6550025"/>
          </a:xfrm>
        </p:spPr>
      </p:pic>
    </p:spTree>
    <p:extLst>
      <p:ext uri="{BB962C8B-B14F-4D97-AF65-F5344CB8AC3E}">
        <p14:creationId xmlns:p14="http://schemas.microsoft.com/office/powerpoint/2010/main" val="125312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5DBD44-669D-414F-890A-76C0DBA7C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Step 5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993CF1-8A62-4C13-838D-8EF941932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waiting for enough frame, try to crack password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D3E022-9D64-41A8-A259-844724FD5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730" y="3429000"/>
            <a:ext cx="9458540" cy="1660432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9CB1320-488E-4435-B11F-9694258B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86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8758F95-8EB5-4847-9D54-88BBD186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405D6A1-1D20-4AD8-8946-D50FA775A38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762" y="266700"/>
            <a:ext cx="8118475" cy="6324600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F8FFC7B-A4B1-4D67-ACD2-5B6CACBE54BE}"/>
              </a:ext>
            </a:extLst>
          </p:cNvPr>
          <p:cNvSpPr/>
          <p:nvPr/>
        </p:nvSpPr>
        <p:spPr>
          <a:xfrm>
            <a:off x="2178995" y="3657599"/>
            <a:ext cx="7782128" cy="66148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87E926-73B1-44F4-A960-CB50FC9BBA24}"/>
              </a:ext>
            </a:extLst>
          </p:cNvPr>
          <p:cNvSpPr/>
          <p:nvPr/>
        </p:nvSpPr>
        <p:spPr>
          <a:xfrm>
            <a:off x="3579779" y="1788628"/>
            <a:ext cx="4396902" cy="32227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16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D7C996-CC39-4153-821A-2936D782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Lab conclusion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0F01D8-724D-4019-8307-61CAC6918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2254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About </a:t>
            </a:r>
            <a:r>
              <a:rPr lang="en-US" altLang="zh-TW" b="1" dirty="0">
                <a:solidFill>
                  <a:schemeClr val="accent2"/>
                </a:solidFill>
              </a:rPr>
              <a:t>10 minutes </a:t>
            </a:r>
            <a:r>
              <a:rPr lang="en-US" altLang="zh-TW" dirty="0"/>
              <a:t>can crack an AP with WEP encryption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2"/>
                </a:solidFill>
              </a:rPr>
              <a:t>Regardless how complicate the password is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With Step 4, we can get ARP request faster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When operating, network speed goes down significantly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AF0BE7F-D842-45F4-AAB3-EE3721D2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104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938C85-BA52-4477-B0B4-3ED91DDD1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 of IEEE 802.11 Encrypt Protocol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951983-46ED-4C24-88DE-913CF49AF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0B66F7-2B7D-4AB8-91B2-1E6B72E15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9" y="740563"/>
            <a:ext cx="1911363" cy="1911363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55EDF908-0234-468E-B921-2B8F4D84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03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B5B664-913B-4268-8646-A0834D1E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Sound complicated?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7BDC9B-1B32-4894-9651-6B7C64780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1223"/>
          </a:xfrm>
        </p:spPr>
        <p:txBody>
          <a:bodyPr/>
          <a:lstStyle/>
          <a:p>
            <a:r>
              <a:rPr lang="en-US" altLang="zh-TW" b="1" dirty="0" err="1">
                <a:solidFill>
                  <a:schemeClr val="accent2"/>
                </a:solidFill>
              </a:rPr>
              <a:t>wesside</a:t>
            </a:r>
            <a:r>
              <a:rPr lang="en-US" altLang="zh-TW" b="1" dirty="0">
                <a:solidFill>
                  <a:schemeClr val="accent2"/>
                </a:solidFill>
              </a:rPr>
              <a:t>-ng</a:t>
            </a:r>
            <a:r>
              <a:rPr lang="en-US" altLang="zh-TW" dirty="0"/>
              <a:t> is an even more simple tools, all you needs is to type: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8FD27D-7046-4B98-862D-4C1FAD5BC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43" b="11472"/>
          <a:stretch/>
        </p:blipFill>
        <p:spPr>
          <a:xfrm>
            <a:off x="1331687" y="2947519"/>
            <a:ext cx="9528625" cy="15369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CB9D0AE-354B-46EE-8CB5-8E1D2AA57621}"/>
              </a:ext>
            </a:extLst>
          </p:cNvPr>
          <p:cNvSpPr/>
          <p:nvPr/>
        </p:nvSpPr>
        <p:spPr>
          <a:xfrm>
            <a:off x="838200" y="4898337"/>
            <a:ext cx="98719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/>
              <a:t>Done!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/>
              <a:t>It will search all APs can attack, then crack them!</a:t>
            </a:r>
            <a:endParaRPr lang="zh-TW" altLang="en-US" sz="2800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A33DFBE-5622-45BF-9ED1-590F68C22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46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0CF4DD3-ABDD-4100-AEE2-28458491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25E974A-6C67-4A65-BBD8-8A2F634455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2440" y="287303"/>
            <a:ext cx="10515600" cy="1325563"/>
          </a:xfrm>
        </p:spPr>
        <p:txBody>
          <a:bodyPr/>
          <a:lstStyle/>
          <a:p>
            <a:r>
              <a:rPr lang="en-US" altLang="zh-TW" b="1" dirty="0"/>
              <a:t>Record of </a:t>
            </a:r>
            <a:r>
              <a:rPr lang="en-US" altLang="zh-TW" b="1" dirty="0" err="1"/>
              <a:t>wesside</a:t>
            </a:r>
            <a:r>
              <a:rPr lang="en-US" altLang="zh-TW" b="1" dirty="0"/>
              <a:t>-ng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841042C-7241-46EB-A115-987FC52F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24" y="1447099"/>
            <a:ext cx="10783805" cy="239110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90DF906-B739-40C6-809F-67141212466C}"/>
              </a:ext>
            </a:extLst>
          </p:cNvPr>
          <p:cNvSpPr txBox="1"/>
          <p:nvPr/>
        </p:nvSpPr>
        <p:spPr>
          <a:xfrm>
            <a:off x="5460240" y="3881335"/>
            <a:ext cx="1643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...Skip...</a:t>
            </a:r>
            <a:endParaRPr lang="zh-TW" altLang="en-US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187012F-2EC3-4263-B93D-6D9BA3A82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807" y="4324572"/>
            <a:ext cx="8478837" cy="23298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61F3E07-7D64-4A55-AE34-079D48F6F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69" y="230188"/>
            <a:ext cx="1162661" cy="116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22D408-0F14-4F90-9A04-845AE1D2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When you connecting to the insecure </a:t>
            </a:r>
            <a:r>
              <a:rPr lang="en-US" altLang="zh-TW" b="1" dirty="0" err="1"/>
              <a:t>WiFi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4656D8-91C7-4B52-9998-9739FD32F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/>
              <a:t>You may suffer…</a:t>
            </a:r>
          </a:p>
          <a:p>
            <a:pPr lvl="1">
              <a:lnSpc>
                <a:spcPct val="150000"/>
              </a:lnSpc>
            </a:pPr>
            <a:r>
              <a:rPr lang="en-US" altLang="zh-TW" sz="2800" dirty="0"/>
              <a:t>Someone stealing your data, by ARP spoofing</a:t>
            </a:r>
          </a:p>
          <a:p>
            <a:pPr lvl="1">
              <a:lnSpc>
                <a:spcPct val="150000"/>
              </a:lnSpc>
            </a:pPr>
            <a:r>
              <a:rPr lang="en-US" altLang="zh-TW" sz="2800" dirty="0"/>
              <a:t>Or just get </a:t>
            </a:r>
            <a:r>
              <a:rPr lang="en-US" altLang="zh-TW" sz="2800" dirty="0" err="1"/>
              <a:t>WiFi</a:t>
            </a:r>
            <a:r>
              <a:rPr lang="en-US" altLang="zh-TW" sz="2800" dirty="0"/>
              <a:t> password and reveal the data flow in the air</a:t>
            </a:r>
          </a:p>
          <a:p>
            <a:pPr lvl="1">
              <a:lnSpc>
                <a:spcPct val="150000"/>
              </a:lnSpc>
            </a:pPr>
            <a:r>
              <a:rPr lang="en-US" altLang="zh-TW" sz="2800" dirty="0"/>
              <a:t>When speed goes down apparently, you may have been under attacked.</a:t>
            </a:r>
            <a:endParaRPr lang="zh-TW" altLang="en-US" sz="2800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596FF8-2FDD-49A4-8C79-38C4E2ED6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676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46FCA-E9F7-41F5-82BA-A5C66056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Conclusion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759C3D-1084-42EF-B0FB-55DD98ADB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557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2"/>
                </a:solidFill>
              </a:rPr>
              <a:t>Do not use WEP, change to WPA/WPA2-PSK for higher security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If you need to connect to public </a:t>
            </a:r>
            <a:r>
              <a:rPr lang="en-US" altLang="zh-TW" dirty="0" err="1"/>
              <a:t>WiFi</a:t>
            </a:r>
            <a:r>
              <a:rPr lang="en-US" altLang="zh-TW" dirty="0"/>
              <a:t>, notice that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Is the source of </a:t>
            </a:r>
            <a:r>
              <a:rPr lang="en-US" altLang="zh-TW" dirty="0" err="1"/>
              <a:t>WiFi</a:t>
            </a:r>
            <a:r>
              <a:rPr lang="en-US" altLang="zh-TW" dirty="0"/>
              <a:t> safe?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Does it use WPA/WPA2 with password?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If not necessary, just use mobile network(4G/5G) instead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2"/>
                </a:solidFill>
              </a:rPr>
              <a:t>Don’t trust anyone on network!!</a:t>
            </a:r>
          </a:p>
          <a:p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75FAFEF-AB29-4B28-97B0-971F944B0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33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841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117E6845-4589-4581-B82D-E303B4A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87DA752-F384-454D-A377-D4EF15F32F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9962" y="348050"/>
            <a:ext cx="10515600" cy="1325563"/>
          </a:xfrm>
        </p:spPr>
        <p:txBody>
          <a:bodyPr/>
          <a:lstStyle/>
          <a:p>
            <a:r>
              <a:rPr lang="en-US" altLang="zh-TW" b="1" dirty="0"/>
              <a:t>Reference</a:t>
            </a:r>
            <a:endParaRPr lang="zh-TW" altLang="en-US" b="1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9130D84-86EC-4C51-87F3-C7D77A3798EA}"/>
              </a:ext>
            </a:extLst>
          </p:cNvPr>
          <p:cNvGrpSpPr/>
          <p:nvPr/>
        </p:nvGrpSpPr>
        <p:grpSpPr>
          <a:xfrm>
            <a:off x="6059469" y="1611112"/>
            <a:ext cx="2743200" cy="2560759"/>
            <a:chOff x="7273047" y="1134954"/>
            <a:chExt cx="2743200" cy="256075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1F4923D-76C0-4A39-9864-67E22B9CD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488" y="1134954"/>
              <a:ext cx="1562318" cy="1562318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9BBE6D82-0360-4FAC-BFC1-13C9FE89B684}"/>
                </a:ext>
              </a:extLst>
            </p:cNvPr>
            <p:cNvSpPr txBox="1"/>
            <p:nvPr/>
          </p:nvSpPr>
          <p:spPr>
            <a:xfrm>
              <a:off x="7273047" y="2772383"/>
              <a:ext cx="2743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Kali</a:t>
              </a:r>
              <a:r>
                <a:rPr lang="zh-TW" altLang="en-US" dirty="0"/>
                <a:t>破解家用</a:t>
              </a:r>
              <a:r>
                <a:rPr lang="en-US" altLang="zh-TW" dirty="0"/>
                <a:t>WI-FI</a:t>
              </a:r>
              <a:r>
                <a:rPr lang="zh-TW" altLang="en-US" dirty="0"/>
                <a:t>密码 </a:t>
              </a:r>
              <a:r>
                <a:rPr lang="en-US" altLang="zh-TW" dirty="0"/>
                <a:t>- WEP</a:t>
              </a:r>
              <a:r>
                <a:rPr lang="zh-TW" altLang="en-US" dirty="0"/>
                <a:t>加密</a:t>
              </a:r>
            </a:p>
            <a:p>
              <a:endParaRPr lang="zh-TW" altLang="en-US" dirty="0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4DDE692-D52A-481D-A2EC-F29224ECF08A}"/>
              </a:ext>
            </a:extLst>
          </p:cNvPr>
          <p:cNvGrpSpPr/>
          <p:nvPr/>
        </p:nvGrpSpPr>
        <p:grpSpPr>
          <a:xfrm>
            <a:off x="9746794" y="1611112"/>
            <a:ext cx="1845377" cy="2479075"/>
            <a:chOff x="9421106" y="3496242"/>
            <a:chExt cx="1845377" cy="2479075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0045CDB-4021-4386-8F1A-13D948F58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1106" y="3496242"/>
              <a:ext cx="1559932" cy="1559932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7AF2E12-16AB-4067-A852-78ECCFB13715}"/>
                </a:ext>
              </a:extLst>
            </p:cNvPr>
            <p:cNvSpPr/>
            <p:nvPr/>
          </p:nvSpPr>
          <p:spPr>
            <a:xfrm>
              <a:off x="9421106" y="5090459"/>
              <a:ext cx="1845377" cy="8848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/>
                <a:t>RC4-</a:t>
              </a:r>
              <a:r>
                <a:rPr lang="zh-TW" altLang="en-US" dirty="0"/>
                <a:t>維基百科，</a:t>
              </a:r>
              <a:endParaRPr lang="en-US" altLang="zh-TW" dirty="0"/>
            </a:p>
            <a:p>
              <a:pPr>
                <a:lnSpc>
                  <a:spcPct val="150000"/>
                </a:lnSpc>
              </a:pPr>
              <a:r>
                <a:rPr lang="zh-TW" altLang="en-US" dirty="0"/>
                <a:t>自由的百科全書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040EE61F-3F1E-44CC-9E86-CC1F46107DAC}"/>
              </a:ext>
            </a:extLst>
          </p:cNvPr>
          <p:cNvGrpSpPr/>
          <p:nvPr/>
        </p:nvGrpSpPr>
        <p:grpSpPr>
          <a:xfrm>
            <a:off x="3065692" y="1611112"/>
            <a:ext cx="2642070" cy="2285204"/>
            <a:chOff x="4385684" y="1114211"/>
            <a:chExt cx="2642070" cy="2285204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EA5E24-984E-4916-883F-9FC5F96A0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018" y="1114211"/>
              <a:ext cx="1562318" cy="1562318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42FE3FE-0D05-4605-B234-853918D1C369}"/>
                </a:ext>
              </a:extLst>
            </p:cNvPr>
            <p:cNvSpPr/>
            <p:nvPr/>
          </p:nvSpPr>
          <p:spPr>
            <a:xfrm>
              <a:off x="4385684" y="2753084"/>
              <a:ext cx="264207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dirty="0"/>
                <a:t>破解無線網路</a:t>
              </a:r>
              <a:r>
                <a:rPr lang="en-US" altLang="zh-TW" dirty="0"/>
                <a:t>WEP</a:t>
              </a:r>
              <a:r>
                <a:rPr lang="zh-TW" altLang="en-US" dirty="0"/>
                <a:t>加密，</a:t>
              </a:r>
              <a:endParaRPr lang="en-US" altLang="zh-TW" dirty="0"/>
            </a:p>
            <a:p>
              <a:pPr algn="ctr"/>
              <a:r>
                <a:rPr lang="zh-TW" altLang="en-US" dirty="0"/>
                <a:t>已經不需要專業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90314EE-446E-4737-A7E5-86D944C78D5A}"/>
              </a:ext>
            </a:extLst>
          </p:cNvPr>
          <p:cNvGrpSpPr/>
          <p:nvPr/>
        </p:nvGrpSpPr>
        <p:grpSpPr>
          <a:xfrm>
            <a:off x="667765" y="4142505"/>
            <a:ext cx="3477234" cy="2124871"/>
            <a:chOff x="6602115" y="4222267"/>
            <a:chExt cx="3477234" cy="212487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EBC3F6B-4BA2-4CCB-966C-DA3F57E31EAF}"/>
                </a:ext>
              </a:extLst>
            </p:cNvPr>
            <p:cNvSpPr/>
            <p:nvPr/>
          </p:nvSpPr>
          <p:spPr>
            <a:xfrm>
              <a:off x="6602115" y="5977806"/>
              <a:ext cx="34772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Tutorial: Simple WEP Crack</a:t>
              </a:r>
              <a:endParaRPr lang="zh-TW" altLang="en-US" dirty="0"/>
            </a:p>
          </p:txBody>
        </p: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4DFC255F-A97F-4E8C-BE56-77F2140B8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573" y="4222267"/>
              <a:ext cx="1562318" cy="1562318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122C4961-46EF-483E-B115-2FC16A94F1DB}"/>
              </a:ext>
            </a:extLst>
          </p:cNvPr>
          <p:cNvGrpSpPr/>
          <p:nvPr/>
        </p:nvGrpSpPr>
        <p:grpSpPr>
          <a:xfrm>
            <a:off x="567121" y="1611112"/>
            <a:ext cx="1562318" cy="1994151"/>
            <a:chOff x="879028" y="3041688"/>
            <a:chExt cx="1562318" cy="199415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1AEF972-2749-4F98-AB21-C84F9893CFF5}"/>
                </a:ext>
              </a:extLst>
            </p:cNvPr>
            <p:cNvSpPr/>
            <p:nvPr/>
          </p:nvSpPr>
          <p:spPr>
            <a:xfrm>
              <a:off x="934668" y="4666507"/>
              <a:ext cx="14510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Wesside</a:t>
              </a:r>
              <a:r>
                <a:rPr lang="en-US" altLang="zh-TW" dirty="0"/>
                <a:t>-ng</a:t>
              </a:r>
              <a:endParaRPr lang="zh-TW" altLang="en-US" dirty="0"/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B96ECE9-519A-489C-B920-EE0DEDAFB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8" y="3041688"/>
              <a:ext cx="1562318" cy="1562318"/>
            </a:xfrm>
            <a:prstGeom prst="rect">
              <a:avLst/>
            </a:prstGeom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3B0D06C-07B2-404D-BF18-7D05212814ED}"/>
              </a:ext>
            </a:extLst>
          </p:cNvPr>
          <p:cNvGrpSpPr/>
          <p:nvPr/>
        </p:nvGrpSpPr>
        <p:grpSpPr>
          <a:xfrm>
            <a:off x="4334185" y="4142505"/>
            <a:ext cx="2970685" cy="2557170"/>
            <a:chOff x="4723199" y="4112141"/>
            <a:chExt cx="2970685" cy="255717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251845C-A414-451C-8CFC-0832C9A05B91}"/>
                </a:ext>
              </a:extLst>
            </p:cNvPr>
            <p:cNvSpPr/>
            <p:nvPr/>
          </p:nvSpPr>
          <p:spPr>
            <a:xfrm>
              <a:off x="4723199" y="5745981"/>
              <a:ext cx="297068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/>
                <a:t>Icons made by</a:t>
              </a:r>
            </a:p>
            <a:p>
              <a:pPr algn="ctr"/>
              <a:r>
                <a:rPr lang="en-US" altLang="zh-TW" dirty="0" err="1"/>
                <a:t>Freepik</a:t>
              </a:r>
              <a:r>
                <a:rPr lang="en-US" altLang="zh-TW" dirty="0"/>
                <a:t> and </a:t>
              </a:r>
              <a:r>
                <a:rPr lang="en-US" altLang="zh-TW" dirty="0" err="1"/>
                <a:t>smashicons</a:t>
              </a:r>
              <a:br>
                <a:rPr lang="en-US" altLang="zh-TW" dirty="0"/>
              </a:br>
              <a:r>
                <a:rPr lang="en-US" altLang="zh-TW" dirty="0"/>
                <a:t>from www.flaticon.com</a:t>
              </a:r>
              <a:endParaRPr lang="zh-TW" altLang="en-US" dirty="0"/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9D081446-29E3-4921-B63B-3BDC9EF0B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461" y="4112141"/>
              <a:ext cx="1562318" cy="1562318"/>
            </a:xfrm>
            <a:prstGeom prst="rect">
              <a:avLst/>
            </a:prstGeom>
          </p:spPr>
        </p:pic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7960C3F2-2C0C-4CEE-BAAD-DC0EFFAA8B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69" y="230188"/>
            <a:ext cx="1162661" cy="116266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EFE01063-31E3-4347-A6CD-D2936204E3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332" y="4142505"/>
            <a:ext cx="1559933" cy="1559933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74541559-B46F-48A0-AE5D-D2C001D13B6E}"/>
              </a:ext>
            </a:extLst>
          </p:cNvPr>
          <p:cNvSpPr/>
          <p:nvPr/>
        </p:nvSpPr>
        <p:spPr>
          <a:xfrm>
            <a:off x="7631999" y="5776345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ARP request replay attack</a:t>
            </a:r>
          </a:p>
        </p:txBody>
      </p:sp>
    </p:spTree>
    <p:extLst>
      <p:ext uri="{BB962C8B-B14F-4D97-AF65-F5344CB8AC3E}">
        <p14:creationId xmlns:p14="http://schemas.microsoft.com/office/powerpoint/2010/main" val="176016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E66D06-0637-4932-8F14-673A14D17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Security Protocols for </a:t>
            </a:r>
            <a:br>
              <a:rPr lang="en-US" altLang="zh-TW" b="1" dirty="0"/>
            </a:br>
            <a:r>
              <a:rPr lang="en-US" altLang="zh-TW" b="1" dirty="0"/>
              <a:t>IEEE 802.11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E65A21-8CBB-4EF0-9FCD-A90B2F846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altLang="zh-TW" dirty="0"/>
              <a:t>WEP </a:t>
            </a:r>
            <a:r>
              <a:rPr lang="en-US" altLang="zh-TW" dirty="0">
                <a:solidFill>
                  <a:schemeClr val="accent2"/>
                </a:solidFill>
              </a:rPr>
              <a:t>(Wired Equivalent Privacy, </a:t>
            </a:r>
            <a:r>
              <a:rPr lang="en-US" altLang="zh-TW" b="1" dirty="0">
                <a:solidFill>
                  <a:schemeClr val="accent2"/>
                </a:solidFill>
              </a:rPr>
              <a:t>deprecated in 2003</a:t>
            </a:r>
            <a:r>
              <a:rPr lang="en-US" altLang="zh-TW" dirty="0">
                <a:solidFill>
                  <a:schemeClr val="accent2"/>
                </a:solidFill>
              </a:rPr>
              <a:t>)</a:t>
            </a:r>
            <a:br>
              <a:rPr lang="en-US" altLang="zh-TW" dirty="0">
                <a:solidFill>
                  <a:schemeClr val="accent2"/>
                </a:solidFill>
              </a:rPr>
            </a:br>
            <a:r>
              <a:rPr lang="en-US" altLang="zh-TW" dirty="0"/>
              <a:t>The most </a:t>
            </a:r>
            <a:r>
              <a:rPr lang="en-US" altLang="zh-TW" b="1" dirty="0">
                <a:solidFill>
                  <a:schemeClr val="accent2"/>
                </a:solidFill>
              </a:rPr>
              <a:t>insecure</a:t>
            </a:r>
            <a:r>
              <a:rPr lang="en-US" altLang="zh-TW" dirty="0"/>
              <a:t> encryption</a:t>
            </a:r>
            <a:endParaRPr lang="en-US" altLang="zh-TW" dirty="0">
              <a:solidFill>
                <a:schemeClr val="accent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/>
              <a:t>2. WPA / WPA2 / WPA3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/>
              <a:t>3. WPA-PSK / WPA2-PSK </a:t>
            </a:r>
            <a:r>
              <a:rPr lang="en-US" altLang="zh-TW" dirty="0">
                <a:solidFill>
                  <a:schemeClr val="accent2"/>
                </a:solidFill>
              </a:rPr>
              <a:t>(</a:t>
            </a:r>
            <a:r>
              <a:rPr lang="en-US" altLang="zh-TW" b="1" dirty="0">
                <a:solidFill>
                  <a:schemeClr val="accent2"/>
                </a:solidFill>
              </a:rPr>
              <a:t>popular</a:t>
            </a:r>
            <a:r>
              <a:rPr lang="en-US" altLang="zh-TW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2091CF4-4C39-47CB-ACC8-368D26D7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362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27778A-6A9E-45AB-8043-8A564AE4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The mechanism in WEP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42E486B-72E9-4EF5-BDF3-EE63CEEC49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69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40-bit symmetric key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24-bit Initialization Vector (IV) + 40-bit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= 64-bit key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64-bit key can generate keystream by </a:t>
                </a:r>
                <a:r>
                  <a:rPr lang="en-US" altLang="zh-TW" b="1" dirty="0">
                    <a:solidFill>
                      <a:schemeClr val="accent2"/>
                    </a:solidFill>
                  </a:rPr>
                  <a:t>RC4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AP uses key stream to encrypt data. Wireless host uses key stream to decrypt data, vice versa.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42E486B-72E9-4EF5-BDF3-EE63CEEC49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690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510A569-57DF-4D3F-A262-3589545E0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618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66E3C8-BE58-44DB-9494-BBF5918AA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/>
              <a:t>The mechanism in WEP</a:t>
            </a:r>
            <a:endParaRPr lang="zh-TW" altLang="en-US" dirty="0"/>
          </a:p>
        </p:txBody>
      </p:sp>
      <p:pic>
        <p:nvPicPr>
          <p:cNvPr id="1026" name="Picture 2" descr="https://upload.wikimedia.org/wikipedia/commons/d/d8/WEP%E6%9A%97%E5%8F%B7.png">
            <a:extLst>
              <a:ext uri="{FF2B5EF4-FFF2-40B4-BE49-F238E27FC236}">
                <a16:creationId xmlns:a16="http://schemas.microsoft.com/office/drawing/2014/main" id="{6B1DE931-26EB-43AA-97EA-CC38F56C9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07" y="1864258"/>
            <a:ext cx="9230785" cy="462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1F690F-9F76-4C37-BCB8-3CB392873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315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204EF6-1152-45C1-A25F-282A544F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What is RC4?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5604B0C-1E23-4644-B6D1-09BCBAC806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0652" y="1829045"/>
                <a:ext cx="10515600" cy="512589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RC4 algorithm produces </a:t>
                </a:r>
                <a:r>
                  <a:rPr lang="en-US" altLang="zh-TW" b="1" dirty="0">
                    <a:solidFill>
                      <a:schemeClr val="accent2"/>
                    </a:solidFill>
                  </a:rPr>
                  <a:t>keystream</a:t>
                </a:r>
                <a:r>
                  <a:rPr lang="en-US" altLang="zh-TW" dirty="0"/>
                  <a:t> that are used to encrypt the data and CRC value in a frame.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keystream: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dirty="0"/>
                  <a:t>: cipher text,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dirty="0"/>
                  <a:t>: plain text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𝐼𝑉</m:t>
                            </m:r>
                          </m:sup>
                        </m:sSup>
                      </m:e>
                    </m:nary>
                  </m:oMath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𝐼𝑉</m:t>
                            </m:r>
                          </m:sup>
                        </m:sSup>
                      </m:e>
                    </m:nary>
                  </m:oMath>
                </a14:m>
                <a:endParaRPr lang="en-US" altLang="zh-TW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5604B0C-1E23-4644-B6D1-09BCBAC806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0652" y="1829045"/>
                <a:ext cx="10515600" cy="5125893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E1E0378-9F00-46B2-A7D5-CE5F09B93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773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28F23-4EC2-4D42-8963-2A2B78CBB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52BFC9-2DE9-449C-84A7-54E6981B6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RC4 algorithm requires that </a:t>
            </a:r>
            <a:r>
              <a:rPr lang="en-US" altLang="zh-TW" b="1" dirty="0">
                <a:solidFill>
                  <a:schemeClr val="accent2"/>
                </a:solidFill>
              </a:rPr>
              <a:t>the same key value never be used more than once</a:t>
            </a:r>
            <a:r>
              <a:rPr lang="en-US" altLang="zh-TW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Otherwise, it could be cracked.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9E6579-4803-4F37-8381-5E5DE07D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625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269F1E-CDF3-4B17-BEC8-EE6AA966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Problems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B200B89-2AC6-4558-8E3C-7778B06D06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40-bit symmetric key changes rarely</a:t>
                </a:r>
                <a:endParaRPr lang="en-US" altLang="zh-TW" dirty="0">
                  <a:solidFill>
                    <a:schemeClr val="accent2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accent2"/>
                    </a:solidFill>
                  </a:rPr>
                  <a:t>24-bit IV value changed from one frame to the next.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accent2"/>
                    </a:solidFill>
                  </a:rPr>
                  <a:t>IV is plain text </a:t>
                </a:r>
                <a:r>
                  <a:rPr lang="en-US" altLang="zh-TW" dirty="0"/>
                  <a:t>in the frame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24-bit IV can generate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24</m:t>
                        </m:r>
                      </m:sup>
                    </m:sSup>
                  </m:oMath>
                </a14:m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≈16000000</m:t>
                    </m:r>
                  </m:oMath>
                </a14:m>
                <a:r>
                  <a:rPr lang="en-US" altLang="zh-TW" dirty="0"/>
                  <a:t>) unique keys, the probability of having chosen the same IV value is more than 99% after only </a:t>
                </a:r>
                <a:r>
                  <a:rPr lang="en-US" altLang="zh-TW" dirty="0">
                    <a:solidFill>
                      <a:schemeClr val="accent2"/>
                    </a:solidFill>
                  </a:rPr>
                  <a:t>12,000 frames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B200B89-2AC6-4558-8E3C-7778B06D0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812" b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FBEE4F-1223-4706-A4A5-4C36E2D5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p.</a:t>
            </a:r>
            <a:fld id="{0D4A93BA-06E8-44EB-BD68-84F26304DF10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218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Consolas"/>
        <a:ea typeface="Taipei Sans TC Beta"/>
        <a:cs typeface=""/>
      </a:majorFont>
      <a:minorFont>
        <a:latin typeface="Consolas"/>
        <a:ea typeface="Taipei Sans TC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1127</Words>
  <Application>Microsoft Office PowerPoint</Application>
  <PresentationFormat>寬螢幕</PresentationFormat>
  <Paragraphs>165</Paragraphs>
  <Slides>34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等线</vt:lpstr>
      <vt:lpstr>Taipei Sans TC Beta</vt:lpstr>
      <vt:lpstr>Cambria Math</vt:lpstr>
      <vt:lpstr>Arial</vt:lpstr>
      <vt:lpstr>Calibri</vt:lpstr>
      <vt:lpstr>Consolas</vt:lpstr>
      <vt:lpstr>新細明體</vt:lpstr>
      <vt:lpstr>Office 佈景主題</vt:lpstr>
      <vt:lpstr>今晚的WiFi有點喧囂</vt:lpstr>
      <vt:lpstr>Table of contents</vt:lpstr>
      <vt:lpstr>Intro of IEEE 802.11 Encrypt Protocol</vt:lpstr>
      <vt:lpstr>Security Protocols for  IEEE 802.11</vt:lpstr>
      <vt:lpstr>The mechanism in WEP</vt:lpstr>
      <vt:lpstr>The mechanism in WEP</vt:lpstr>
      <vt:lpstr>What is RC4?</vt:lpstr>
      <vt:lpstr>Problems</vt:lpstr>
      <vt:lpstr>Problems</vt:lpstr>
      <vt:lpstr>Moreover…</vt:lpstr>
      <vt:lpstr>Moreover…</vt:lpstr>
      <vt:lpstr>Consider that…</vt:lpstr>
      <vt:lpstr>Moreover…</vt:lpstr>
      <vt:lpstr>Cracking WEP encryption</vt:lpstr>
      <vt:lpstr>Lab</vt:lpstr>
      <vt:lpstr>Steps</vt:lpstr>
      <vt:lpstr>Steps</vt:lpstr>
      <vt:lpstr>Step 1</vt:lpstr>
      <vt:lpstr>PowerPoint 簡報</vt:lpstr>
      <vt:lpstr>Step 2</vt:lpstr>
      <vt:lpstr>PowerPoint 簡報</vt:lpstr>
      <vt:lpstr>Step 3</vt:lpstr>
      <vt:lpstr>PowerPoint 簡報</vt:lpstr>
      <vt:lpstr>PowerPoint 簡報</vt:lpstr>
      <vt:lpstr>Step 4</vt:lpstr>
      <vt:lpstr>PowerPoint 簡報</vt:lpstr>
      <vt:lpstr>Step 5</vt:lpstr>
      <vt:lpstr>PowerPoint 簡報</vt:lpstr>
      <vt:lpstr>Lab conclusion</vt:lpstr>
      <vt:lpstr>Sound complicated?</vt:lpstr>
      <vt:lpstr>Record of wesside-ng</vt:lpstr>
      <vt:lpstr>When you connecting to the insecure WiFi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今晚的WiFi有點喧囂</dc:title>
  <dc:creator>庭瑋 游</dc:creator>
  <cp:lastModifiedBy>庭瑋 游</cp:lastModifiedBy>
  <cp:revision>55</cp:revision>
  <dcterms:created xsi:type="dcterms:W3CDTF">2020-12-15T11:39:37Z</dcterms:created>
  <dcterms:modified xsi:type="dcterms:W3CDTF">2020-12-23T12:27:38Z</dcterms:modified>
</cp:coreProperties>
</file>